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Tahoma"/>
      <p:regular r:id="rId14"/>
      <p:bold r:id="rId15"/>
    </p:embeddedFont>
    <p:embeddedFont>
      <p:font typeface="Space Grotesk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608">
          <p15:clr>
            <a:srgbClr val="747775"/>
          </p15:clr>
        </p15:guide>
      </p15:sldGuideLst>
    </p:ext>
    <p:ext uri="GoogleSlidesCustomDataVersion2">
      <go:slidesCustomData xmlns:go="http://customooxmlschemas.google.com/" r:id="rId18" roundtripDataSignature="AMtx7mhjXy+fA+oniq8U8c8AA5XS4W0Q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260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Tahoma-bold.fntdata"/><Relationship Id="rId14" Type="http://schemas.openxmlformats.org/officeDocument/2006/relationships/font" Target="fonts/Tahoma-regular.fntdata"/><Relationship Id="rId17" Type="http://schemas.openxmlformats.org/officeDocument/2006/relationships/font" Target="fonts/SpaceGrotesk-bold.fntdata"/><Relationship Id="rId16" Type="http://schemas.openxmlformats.org/officeDocument/2006/relationships/font" Target="fonts/SpaceGrotesk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3fa7fb4d3f4_0_5"/>
          <p:cNvSpPr txBox="1"/>
          <p:nvPr>
            <p:ph type="ctrTitle"/>
          </p:nvPr>
        </p:nvSpPr>
        <p:spPr>
          <a:xfrm>
            <a:off x="415611" y="3863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00"/>
              <a:buNone/>
              <a:defRPr b="1" sz="6900"/>
            </a:lvl1pPr>
            <a:lvl2pPr lvl="1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6" name="Google Shape;16;g3fa7fb4d3f4_0_5"/>
          <p:cNvSpPr txBox="1"/>
          <p:nvPr>
            <p:ph idx="1" type="subTitle"/>
          </p:nvPr>
        </p:nvSpPr>
        <p:spPr>
          <a:xfrm>
            <a:off x="415600" y="31724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B56E"/>
              </a:buClr>
              <a:buSzPts val="3700"/>
              <a:buNone/>
              <a:defRPr sz="3700">
                <a:solidFill>
                  <a:srgbClr val="63B56E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7" name="Google Shape;17;g3fa7fb4d3f4_0_5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46">
          <p15:clr>
            <a:srgbClr val="E46962"/>
          </p15:clr>
        </p15:guide>
        <p15:guide id="2" orient="horz" pos="415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3fa7fb4d3f4_0_9"/>
          <p:cNvSpPr txBox="1"/>
          <p:nvPr>
            <p:ph type="title"/>
          </p:nvPr>
        </p:nvSpPr>
        <p:spPr>
          <a:xfrm>
            <a:off x="1950400" y="2867800"/>
            <a:ext cx="82911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0" name="Google Shape;20;g3fa7fb4d3f4_0_9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fa7fb4d3f4_0_1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" name="Google Shape;23;g3fa7fb4d3f4_0_12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4" name="Google Shape;24;g3fa7fb4d3f4_0_12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fa7fb4d3f4_0_1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9pPr>
          </a:lstStyle>
          <a:p/>
        </p:txBody>
      </p:sp>
      <p:sp>
        <p:nvSpPr>
          <p:cNvPr id="27" name="Google Shape;27;g3fa7fb4d3f4_0_16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3fa7fb4d3f4_0_16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9" name="Google Shape;29;g3fa7fb4d3f4_0_16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3fa7fb4d3f4_0_2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2" name="Google Shape;32;g3fa7fb4d3f4_0_21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fa7fb4d3f4_0_24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5" name="Google Shape;35;g3fa7fb4d3f4_0_24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g3fa7fb4d3f4_0_24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fa7fb4d3f4_0_2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b="1"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9" name="Google Shape;39;g3fa7fb4d3f4_0_28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fa7fb4d3f4_0_31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g3fa7fb4d3f4_0_31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3" name="Google Shape;43;g3fa7fb4d3f4_0_31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" name="Google Shape;44;g3fa7fb4d3f4_0_31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5" name="Google Shape;45;g3fa7fb4d3f4_0_31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fa7fb4d3f4_0_37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8" name="Google Shape;48;g3fa7fb4d3f4_0_37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fa7fb4d3f4_0_40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1" name="Google Shape;51;g3fa7fb4d3f4_0_40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2" name="Google Shape;52;g3fa7fb4d3f4_0_40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fa7fb4d3f4_0_44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slide kleur">
  <p:cSld name="Titelslide kleu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a7fb4d3f4_0_46"/>
          <p:cNvSpPr txBox="1"/>
          <p:nvPr>
            <p:ph idx="1" type="body"/>
          </p:nvPr>
        </p:nvSpPr>
        <p:spPr>
          <a:xfrm>
            <a:off x="1144698" y="1155031"/>
            <a:ext cx="4809300" cy="4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indent="-228600" lvl="1" marL="914400" marR="0" algn="l">
              <a:lnSpc>
                <a:spcPct val="115384"/>
              </a:lnSpc>
              <a:spcBef>
                <a:spcPts val="22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57" name="Google Shape;57;g3fa7fb4d3f4_0_46"/>
          <p:cNvSpPr txBox="1"/>
          <p:nvPr>
            <p:ph idx="12" type="sldNum"/>
          </p:nvPr>
        </p:nvSpPr>
        <p:spPr>
          <a:xfrm flipH="1">
            <a:off x="-425100" y="6927584"/>
            <a:ext cx="4251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None/>
              <a:defRPr b="1" i="0" sz="10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None/>
              <a:defRPr b="1" i="0" sz="10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None/>
              <a:defRPr b="1" i="0" sz="10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None/>
              <a:defRPr b="1" i="0" sz="10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None/>
              <a:defRPr b="1" i="0" sz="10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None/>
              <a:defRPr b="1" i="0" sz="10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None/>
              <a:defRPr b="1" i="0" sz="10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None/>
              <a:defRPr b="1" i="0" sz="10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None/>
              <a:defRPr b="1" i="0" sz="10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pic>
        <p:nvPicPr>
          <p:cNvPr id="58" name="Google Shape;58;g3fa7fb4d3f4_0_46"/>
          <p:cNvPicPr preferRelativeResize="0"/>
          <p:nvPr>
            <p:ph idx="2" type="pic"/>
          </p:nvPr>
        </p:nvPicPr>
        <p:blipFill/>
        <p:spPr>
          <a:xfrm>
            <a:off x="947738" y="725280"/>
            <a:ext cx="5227800" cy="5116800"/>
          </a:xfrm>
          <a:prstGeom prst="roundRect">
            <a:avLst>
              <a:gd fmla="val 2787" name="adj"/>
            </a:avLst>
          </a:prstGeom>
          <a:blipFill rotWithShape="1">
            <a:blip r:embed="rId3">
              <a:alphaModFix/>
            </a:blip>
            <a:stretch>
              <a:fillRect b="-790" l="-620" r="-490" t="-680"/>
            </a:stretch>
          </a:blipFill>
          <a:ln>
            <a:noFill/>
          </a:ln>
        </p:spPr>
      </p:pic>
      <p:sp>
        <p:nvSpPr>
          <p:cNvPr id="59" name="Google Shape;59;g3fa7fb4d3f4_0_46"/>
          <p:cNvSpPr txBox="1"/>
          <p:nvPr>
            <p:ph idx="3" type="body"/>
          </p:nvPr>
        </p:nvSpPr>
        <p:spPr>
          <a:xfrm>
            <a:off x="1128714" y="1134010"/>
            <a:ext cx="4825200" cy="41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indent="-228600" lvl="1" marL="914400" marR="0" algn="l">
              <a:lnSpc>
                <a:spcPct val="115384"/>
              </a:lnSpc>
              <a:spcBef>
                <a:spcPts val="22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b="0" i="0" sz="26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60" name="Google Shape;60;g3fa7fb4d3f4_0_46"/>
          <p:cNvSpPr txBox="1"/>
          <p:nvPr>
            <p:ph idx="10" type="dt"/>
          </p:nvPr>
        </p:nvSpPr>
        <p:spPr>
          <a:xfrm>
            <a:off x="1128713" y="5466864"/>
            <a:ext cx="275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sopgave">
  <p:cSld name="Inhoudsopgav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a7fb4d3f4_0_52"/>
          <p:cNvSpPr txBox="1"/>
          <p:nvPr>
            <p:ph idx="11" type="ftr"/>
          </p:nvPr>
        </p:nvSpPr>
        <p:spPr>
          <a:xfrm>
            <a:off x="1106424" y="6382513"/>
            <a:ext cx="38004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g3fa7fb4d3f4_0_52"/>
          <p:cNvSpPr txBox="1"/>
          <p:nvPr>
            <p:ph idx="12" type="sldNum"/>
          </p:nvPr>
        </p:nvSpPr>
        <p:spPr>
          <a:xfrm flipH="1">
            <a:off x="530447" y="6383783"/>
            <a:ext cx="4251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64" name="Google Shape;64;g3fa7fb4d3f4_0_52"/>
          <p:cNvSpPr txBox="1"/>
          <p:nvPr>
            <p:ph idx="1" type="body"/>
          </p:nvPr>
        </p:nvSpPr>
        <p:spPr>
          <a:xfrm>
            <a:off x="956944" y="657390"/>
            <a:ext cx="102702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None/>
              <a:defRPr b="1" i="0" sz="31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65" name="Google Shape;65;g3fa7fb4d3f4_0_52"/>
          <p:cNvSpPr/>
          <p:nvPr/>
        </p:nvSpPr>
        <p:spPr>
          <a:xfrm>
            <a:off x="947738" y="6926580"/>
            <a:ext cx="5697000" cy="3354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6" name="Google Shape;66;g3fa7fb4d3f4_0_52"/>
          <p:cNvSpPr txBox="1"/>
          <p:nvPr>
            <p:ph idx="2" type="body"/>
          </p:nvPr>
        </p:nvSpPr>
        <p:spPr>
          <a:xfrm>
            <a:off x="1107757" y="1349336"/>
            <a:ext cx="101364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30200" lvl="0" marL="457200" marR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onsolas"/>
              <a:buAutoNum type="arabicPeriod"/>
              <a:defRPr b="0" i="0" sz="1600" u="none" cap="none" strike="noStrike">
                <a:solidFill>
                  <a:schemeClr val="accent6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diap">
  <p:cSld name="Tekst diap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a7fb4d3f4_0_58"/>
          <p:cNvSpPr txBox="1"/>
          <p:nvPr>
            <p:ph idx="11" type="ftr"/>
          </p:nvPr>
        </p:nvSpPr>
        <p:spPr>
          <a:xfrm>
            <a:off x="1106424" y="6382513"/>
            <a:ext cx="38004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g3fa7fb4d3f4_0_58"/>
          <p:cNvSpPr txBox="1"/>
          <p:nvPr>
            <p:ph idx="12" type="sldNum"/>
          </p:nvPr>
        </p:nvSpPr>
        <p:spPr>
          <a:xfrm flipH="1">
            <a:off x="530447" y="6383783"/>
            <a:ext cx="4251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70" name="Google Shape;70;g3fa7fb4d3f4_0_58"/>
          <p:cNvSpPr txBox="1"/>
          <p:nvPr>
            <p:ph idx="1" type="body"/>
          </p:nvPr>
        </p:nvSpPr>
        <p:spPr>
          <a:xfrm>
            <a:off x="947737" y="1376363"/>
            <a:ext cx="10296600" cy="4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30200" lvl="2" marL="1371600" marR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Char char="•"/>
              <a:defRPr b="0" i="0" sz="16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20040" lvl="3" marL="1828800" marR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Arial"/>
              <a:buChar char="￮"/>
              <a:defRPr b="0" i="0" sz="16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20040" lvl="4" marL="2286000" marR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Tahoma"/>
              <a:buChar char="–"/>
              <a:defRPr b="0" i="0" sz="16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71" name="Google Shape;71;g3fa7fb4d3f4_0_58"/>
          <p:cNvSpPr txBox="1"/>
          <p:nvPr>
            <p:ph idx="2" type="body"/>
          </p:nvPr>
        </p:nvSpPr>
        <p:spPr>
          <a:xfrm>
            <a:off x="956945" y="657390"/>
            <a:ext cx="102873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None/>
              <a:defRPr b="1" i="0" sz="31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fa7fb4d3f4_0_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3700"/>
              <a:buFont typeface="Space Grotesk"/>
              <a:buNone/>
              <a:defRPr sz="37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3700"/>
              <a:buFont typeface="Space Grotesk"/>
              <a:buNone/>
              <a:defRPr sz="37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3700"/>
              <a:buFont typeface="Space Grotesk"/>
              <a:buNone/>
              <a:defRPr sz="37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3700"/>
              <a:buFont typeface="Space Grotesk"/>
              <a:buNone/>
              <a:defRPr sz="37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3700"/>
              <a:buFont typeface="Space Grotesk"/>
              <a:buNone/>
              <a:defRPr sz="37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3700"/>
              <a:buFont typeface="Space Grotesk"/>
              <a:buNone/>
              <a:defRPr sz="37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3700"/>
              <a:buFont typeface="Space Grotesk"/>
              <a:buNone/>
              <a:defRPr sz="37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3700"/>
              <a:buFont typeface="Space Grotesk"/>
              <a:buNone/>
              <a:defRPr sz="37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3700"/>
              <a:buFont typeface="Space Grotesk"/>
              <a:buNone/>
              <a:defRPr sz="37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11" name="Google Shape;11;g3fa7fb4d3f4_0_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2400"/>
              <a:buFont typeface="Space Grotesk"/>
              <a:buChar char="●"/>
              <a:defRPr sz="24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900"/>
              <a:buFont typeface="Space Grotesk"/>
              <a:buChar char="○"/>
              <a:defRPr sz="19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900"/>
              <a:buFont typeface="Space Grotesk"/>
              <a:buChar char="■"/>
              <a:defRPr sz="19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900"/>
              <a:buFont typeface="Space Grotesk"/>
              <a:buChar char="●"/>
              <a:defRPr sz="19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900"/>
              <a:buFont typeface="Space Grotesk"/>
              <a:buChar char="○"/>
              <a:defRPr sz="19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900"/>
              <a:buFont typeface="Space Grotesk"/>
              <a:buChar char="■"/>
              <a:defRPr sz="19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900"/>
              <a:buFont typeface="Space Grotesk"/>
              <a:buChar char="●"/>
              <a:defRPr sz="19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900"/>
              <a:buFont typeface="Space Grotesk"/>
              <a:buChar char="○"/>
              <a:defRPr sz="19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900"/>
              <a:buFont typeface="Space Grotesk"/>
              <a:buChar char="■"/>
              <a:defRPr sz="19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/>
        </p:txBody>
      </p:sp>
      <p:sp>
        <p:nvSpPr>
          <p:cNvPr id="12" name="Google Shape;12;g3fa7fb4d3f4_0_0"/>
          <p:cNvSpPr txBox="1"/>
          <p:nvPr>
            <p:ph idx="12" type="sldNum"/>
          </p:nvPr>
        </p:nvSpPr>
        <p:spPr>
          <a:xfrm>
            <a:off x="415610" y="607518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 sz="13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buNone/>
              <a:defRPr sz="13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2pPr>
            <a:lvl3pPr lvl="2">
              <a:buNone/>
              <a:defRPr sz="13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3pPr>
            <a:lvl4pPr lvl="3">
              <a:buNone/>
              <a:defRPr sz="13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4pPr>
            <a:lvl5pPr lvl="4">
              <a:buNone/>
              <a:defRPr sz="13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5pPr>
            <a:lvl6pPr lvl="5">
              <a:buNone/>
              <a:defRPr sz="13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6pPr>
            <a:lvl7pPr lvl="6">
              <a:buNone/>
              <a:defRPr sz="13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7pPr>
            <a:lvl8pPr lvl="7">
              <a:buNone/>
              <a:defRPr sz="13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8pPr>
            <a:lvl9pPr lvl="8">
              <a:buNone/>
              <a:defRPr sz="130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pic>
        <p:nvPicPr>
          <p:cNvPr id="13" name="Google Shape;13;g3fa7fb4d3f4_0_0" title="slimbeschermen_logo.png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9697500" y="6075200"/>
            <a:ext cx="2078884" cy="5248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"/>
          <p:cNvSpPr txBox="1"/>
          <p:nvPr>
            <p:ph idx="1" type="subTitle"/>
          </p:nvPr>
        </p:nvSpPr>
        <p:spPr>
          <a:xfrm>
            <a:off x="415600" y="31724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1" marL="0" rtl="0" algn="l">
              <a:lnSpc>
                <a:spcPct val="115384"/>
              </a:lnSpc>
              <a:spcBef>
                <a:spcPts val="22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nl-NL"/>
              <a:t>Instructiepresentatie</a:t>
            </a:r>
            <a:endParaRPr/>
          </a:p>
        </p:txBody>
      </p:sp>
      <p:sp>
        <p:nvSpPr>
          <p:cNvPr id="78" name="Google Shape;78;p1"/>
          <p:cNvSpPr txBox="1"/>
          <p:nvPr>
            <p:ph idx="10" type="dt"/>
          </p:nvPr>
        </p:nvSpPr>
        <p:spPr>
          <a:xfrm>
            <a:off x="415588" y="4075339"/>
            <a:ext cx="2753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latin typeface="Space Grotesk"/>
                <a:ea typeface="Space Grotesk"/>
                <a:cs typeface="Space Grotesk"/>
                <a:sym typeface="Space Grotesk"/>
              </a:rPr>
              <a:t>29-05-2026</a:t>
            </a:r>
            <a:endParaRPr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79" name="Google Shape;79;p1"/>
          <p:cNvSpPr txBox="1"/>
          <p:nvPr>
            <p:ph type="ctrTitle"/>
          </p:nvPr>
        </p:nvSpPr>
        <p:spPr>
          <a:xfrm>
            <a:off x="415611" y="3863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EPS-retoursysteem </a:t>
            </a:r>
            <a:r>
              <a:rPr lang="nl-NL">
                <a:solidFill>
                  <a:srgbClr val="63B56E"/>
                </a:solidFill>
              </a:rPr>
              <a:t>&lt;naam zorginstelling&gt;</a:t>
            </a:r>
            <a:endParaRPr>
              <a:solidFill>
                <a:srgbClr val="63B56E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/>
          <p:nvPr/>
        </p:nvSpPr>
        <p:spPr>
          <a:xfrm>
            <a:off x="947738" y="1757288"/>
            <a:ext cx="5220000" cy="324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947738" y="2206550"/>
            <a:ext cx="5220000" cy="324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947738" y="2643113"/>
            <a:ext cx="5220000" cy="324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947738" y="3087613"/>
            <a:ext cx="5220000" cy="324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947738" y="3522588"/>
            <a:ext cx="5220000" cy="324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947738" y="1319715"/>
            <a:ext cx="5220000" cy="324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0" name="Google Shape;90;p2"/>
          <p:cNvSpPr txBox="1"/>
          <p:nvPr>
            <p:ph idx="4294967295" type="body"/>
          </p:nvPr>
        </p:nvSpPr>
        <p:spPr>
          <a:xfrm>
            <a:off x="415599" y="1335475"/>
            <a:ext cx="10828500" cy="4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81000" lvl="0" marL="45720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nl-NL"/>
              <a:t>Introductie</a:t>
            </a:r>
            <a:endParaRPr b="1"/>
          </a:p>
          <a:p>
            <a:pPr indent="-381000" lvl="0" marL="45720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nl-NL"/>
              <a:t>Waarom doen we dit?</a:t>
            </a:r>
            <a:endParaRPr b="1"/>
          </a:p>
          <a:p>
            <a:pPr indent="-381000" lvl="0" marL="45720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nl-NL"/>
              <a:t>Hoe doen we dit?</a:t>
            </a:r>
            <a:endParaRPr b="1"/>
          </a:p>
          <a:p>
            <a:pPr indent="-381000" lvl="0" marL="45720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nl-NL"/>
              <a:t>Wat betekent dit voor jou? </a:t>
            </a:r>
            <a:endParaRPr b="1"/>
          </a:p>
          <a:p>
            <a:pPr indent="-381000" lvl="0" marL="45720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nl-NL"/>
              <a:t>Met wie doen we dit? </a:t>
            </a:r>
            <a:endParaRPr b="1"/>
          </a:p>
          <a:p>
            <a:pPr indent="-381000" lvl="0" marL="45720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nl-NL"/>
              <a:t>Vragen en contact </a:t>
            </a:r>
            <a:endParaRPr b="1"/>
          </a:p>
        </p:txBody>
      </p:sp>
      <p:sp>
        <p:nvSpPr>
          <p:cNvPr id="91" name="Google Shape;91;p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3100"/>
              <a:buFont typeface="Arial"/>
              <a:buNone/>
            </a:pPr>
            <a:r>
              <a:rPr b="0" lang="nl-NL" sz="2400"/>
              <a:t>Inhoudsopgave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idx="4294967295" type="body"/>
          </p:nvPr>
        </p:nvSpPr>
        <p:spPr>
          <a:xfrm>
            <a:off x="415650" y="1752300"/>
            <a:ext cx="6465300" cy="44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Start gescheiden inzameling</a:t>
            </a:r>
            <a:endParaRPr sz="1600"/>
          </a:p>
          <a:p>
            <a:pPr indent="0" lvl="1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nl-NL" sz="1600"/>
              <a:t>Vanaf </a:t>
            </a:r>
            <a:r>
              <a:rPr lang="nl-NL" sz="1600">
                <a:highlight>
                  <a:srgbClr val="FFFF00"/>
                </a:highlight>
              </a:rPr>
              <a:t>[datum] </a:t>
            </a:r>
            <a:r>
              <a:rPr lang="nl-NL" sz="1600"/>
              <a:t>starten wij met het gescheiden inzamelen van EPS (piepschuim)</a:t>
            </a:r>
            <a:endParaRPr sz="1600"/>
          </a:p>
          <a:p>
            <a:pPr indent="0" lvl="1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-NL" sz="1600"/>
              <a:t>EPS wordt nu vaak weggegooid bij het restafval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-NL" sz="1600"/>
              <a:t>Door EPS apart in te zamelen kunnen we het beter hergebruiken en besparen we kosten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-NL" sz="1600"/>
              <a:t>Hiermee werken we aan minder afval en meer circulariteit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-NL" sz="1600"/>
              <a:t>Deze presentatie legt uit wat dit betekent voor de organisatie en voor jou</a:t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t/>
            </a:r>
            <a:endParaRPr sz="1600"/>
          </a:p>
        </p:txBody>
      </p:sp>
      <p:pic>
        <p:nvPicPr>
          <p:cNvPr descr="About - Epstec" id="97" name="Google Shape;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1017" y="857712"/>
            <a:ext cx="3855300" cy="2571300"/>
          </a:xfrm>
          <a:prstGeom prst="roundRect">
            <a:avLst>
              <a:gd fmla="val 10025" name="adj"/>
            </a:avLst>
          </a:prstGeom>
          <a:noFill/>
          <a:ln>
            <a:noFill/>
          </a:ln>
        </p:spPr>
      </p:pic>
      <p:sp>
        <p:nvSpPr>
          <p:cNvPr id="98" name="Google Shape;98;p3"/>
          <p:cNvSpPr txBox="1"/>
          <p:nvPr>
            <p:ph type="title"/>
          </p:nvPr>
        </p:nvSpPr>
        <p:spPr>
          <a:xfrm>
            <a:off x="415638" y="6128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-440055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l-NL"/>
              <a:t>Introductie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/>
          <p:nvPr>
            <p:ph idx="4294967295" type="body"/>
          </p:nvPr>
        </p:nvSpPr>
        <p:spPr>
          <a:xfrm>
            <a:off x="415650" y="1557025"/>
            <a:ext cx="5923500" cy="4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Waarom starten we met EPS-inzameling?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nl-NL" sz="1600"/>
              <a:t>Minder restafval produceren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nl-NL" sz="1600"/>
              <a:t>Materialen beter hergebruiken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nl-NL" sz="1600"/>
              <a:t>EPS geschikt maken voor recycling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nl-NL" sz="1600"/>
              <a:t>Kosten besparen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nl-NL" sz="1600"/>
              <a:t>Bijdragen aan duurzaamheidsdoelstellingen</a:t>
            </a:r>
            <a:endParaRPr sz="1600"/>
          </a:p>
          <a:p>
            <a:pPr indent="-3302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nl-NL" sz="1600"/>
              <a:t>Meer inzicht krijgen in afvalstromen binnen de organisatie</a:t>
            </a:r>
            <a:endParaRPr sz="1600"/>
          </a:p>
        </p:txBody>
      </p:sp>
      <p:sp>
        <p:nvSpPr>
          <p:cNvPr id="104" name="Google Shape;104;p4"/>
          <p:cNvSpPr txBox="1"/>
          <p:nvPr>
            <p:ph type="title"/>
          </p:nvPr>
        </p:nvSpPr>
        <p:spPr>
          <a:xfrm>
            <a:off x="415638" y="527642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2. Waarom doen we dit?</a:t>
            </a:r>
            <a:endParaRPr/>
          </a:p>
        </p:txBody>
      </p:sp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81860" y="720780"/>
            <a:ext cx="4594500" cy="3063000"/>
          </a:xfrm>
          <a:prstGeom prst="roundRect">
            <a:avLst>
              <a:gd fmla="val 7670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06" name="Google Shape;106;p4"/>
          <p:cNvSpPr/>
          <p:nvPr/>
        </p:nvSpPr>
        <p:spPr>
          <a:xfrm>
            <a:off x="729050" y="4454725"/>
            <a:ext cx="4386300" cy="1567800"/>
          </a:xfrm>
          <a:prstGeom prst="roundRect">
            <a:avLst>
              <a:gd fmla="val 5064" name="adj"/>
            </a:avLst>
          </a:prstGeom>
          <a:solidFill>
            <a:srgbClr val="63B56E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800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Kernboodschap</a:t>
            </a:r>
            <a:r>
              <a:rPr lang="nl-NL" sz="1800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: kleine veranderingen in afvalscheiding kunnen gezamenlijk veel impact maken.</a:t>
            </a:r>
            <a:endParaRPr>
              <a:latin typeface="Space Grotesk"/>
              <a:ea typeface="Space Grotesk"/>
              <a:cs typeface="Space Grotesk"/>
              <a:sym typeface="Space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>
            <p:ph idx="4294967295" type="body"/>
          </p:nvPr>
        </p:nvSpPr>
        <p:spPr>
          <a:xfrm>
            <a:off x="727630" y="1721250"/>
            <a:ext cx="5703300" cy="4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Geef hier het proces van ontdoening</a:t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naar inzameling naar verwerking weer </a:t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(bij voorkeur visueel).</a:t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Ga hierbij o.a. in op de type </a:t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inzamelmiddelen en vervoer, kwaliteitseisen </a:t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en registratie en monitoring.</a:t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Let op: twijfel je? Neem contact op met </a:t>
            </a:r>
            <a:r>
              <a:rPr lang="nl-NL" sz="1600">
                <a:highlight>
                  <a:srgbClr val="FFFF00"/>
                </a:highlight>
              </a:rPr>
              <a:t>&lt;functie/naam </a:t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>
                <a:highlight>
                  <a:srgbClr val="FFFF00"/>
                </a:highlight>
              </a:rPr>
              <a:t>contactpersoon binnen organisatie&gt;.</a:t>
            </a:r>
            <a:endParaRPr b="0" sz="1600"/>
          </a:p>
        </p:txBody>
      </p:sp>
      <p:sp>
        <p:nvSpPr>
          <p:cNvPr id="112" name="Google Shape;112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3. Hoe doen wij dit?</a:t>
            </a:r>
            <a:endParaRPr/>
          </a:p>
        </p:txBody>
      </p:sp>
      <p:pic>
        <p:nvPicPr>
          <p:cNvPr id="113" name="Google Shape;11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2855" y="674849"/>
            <a:ext cx="3155544" cy="4465501"/>
          </a:xfrm>
          <a:prstGeom prst="rect">
            <a:avLst/>
          </a:prstGeom>
          <a:noFill/>
          <a:ln>
            <a:noFill/>
          </a:ln>
          <a:effectLst>
            <a:outerShdw blurRad="314325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>
            <p:ph idx="4294967295" type="body"/>
          </p:nvPr>
        </p:nvSpPr>
        <p:spPr>
          <a:xfrm>
            <a:off x="415599" y="1646700"/>
            <a:ext cx="5621100" cy="4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 sz="1600"/>
              <a:t>Wat verandert er in de praktijk?</a:t>
            </a:r>
            <a:endParaRPr sz="1600"/>
          </a:p>
          <a:p>
            <a:pPr indent="-285750" lvl="0" marL="28575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lang="nl-NL" sz="1600"/>
              <a:t>EPS niet meer weggooien bij het restafval</a:t>
            </a:r>
            <a:endParaRPr sz="1600"/>
          </a:p>
          <a:p>
            <a:pPr indent="-285750" lvl="0" marL="28575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lang="nl-NL" sz="1600"/>
              <a:t>Kort controleren of het materiaal schoon is</a:t>
            </a:r>
            <a:endParaRPr sz="1600"/>
          </a:p>
          <a:p>
            <a:pPr indent="-285750" lvl="0" marL="28575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lang="nl-NL" sz="1600"/>
              <a:t>Gebruik maken van de aangewezen inzamelpunten</a:t>
            </a:r>
            <a:endParaRPr sz="1600"/>
          </a:p>
          <a:p>
            <a:pPr indent="-285750" lvl="0" marL="28575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lang="nl-NL" sz="1600"/>
              <a:t>Bij vragen of onduidelijkheden contact opnemen met</a:t>
            </a:r>
            <a:endParaRPr sz="1600"/>
          </a:p>
          <a:p>
            <a:pPr indent="0" lvl="2" marL="108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nl-NL" sz="1600"/>
              <a:t>   de interne contactpersoon</a:t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t/>
            </a:r>
            <a:endParaRPr sz="1600"/>
          </a:p>
        </p:txBody>
      </p:sp>
      <p:pic>
        <p:nvPicPr>
          <p:cNvPr descr="Afbeelding met wiel, band, Container, Plastic zak&#10;&#10;Automatisch gegenereerde beschrijving" id="119" name="Google Shape;119;p6"/>
          <p:cNvPicPr preferRelativeResize="0"/>
          <p:nvPr/>
        </p:nvPicPr>
        <p:blipFill rotWithShape="1">
          <a:blip r:embed="rId3">
            <a:alphaModFix/>
          </a:blip>
          <a:srcRect b="0" l="19270" r="0" t="0"/>
          <a:stretch/>
        </p:blipFill>
        <p:spPr>
          <a:xfrm>
            <a:off x="7620000" y="691550"/>
            <a:ext cx="4156500" cy="3861300"/>
          </a:xfrm>
          <a:prstGeom prst="roundRect">
            <a:avLst>
              <a:gd fmla="val 4276" name="adj"/>
            </a:avLst>
          </a:prstGeom>
          <a:noFill/>
          <a:ln>
            <a:noFill/>
          </a:ln>
        </p:spPr>
      </p:pic>
      <p:sp>
        <p:nvSpPr>
          <p:cNvPr id="120" name="Google Shape;120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4. Wat betekent dit voor jou?</a:t>
            </a:r>
            <a:endParaRPr/>
          </a:p>
        </p:txBody>
      </p:sp>
      <p:sp>
        <p:nvSpPr>
          <p:cNvPr id="121" name="Google Shape;121;p6"/>
          <p:cNvSpPr/>
          <p:nvPr/>
        </p:nvSpPr>
        <p:spPr>
          <a:xfrm>
            <a:off x="729050" y="4454725"/>
            <a:ext cx="4386300" cy="1567800"/>
          </a:xfrm>
          <a:prstGeom prst="roundRect">
            <a:avLst>
              <a:gd fmla="val 5064" name="adj"/>
            </a:avLst>
          </a:prstGeom>
          <a:solidFill>
            <a:srgbClr val="63B56E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800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Belangrijk: </a:t>
            </a:r>
            <a:r>
              <a:rPr lang="nl-NL" sz="1800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het gaat om een kleine aanpassing in de dagelijkse werkwijze die helpt om materialen beter te hergebruiken.</a:t>
            </a:r>
            <a:endParaRPr sz="1800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/>
          <p:nvPr>
            <p:ph idx="4294967295" type="body"/>
          </p:nvPr>
        </p:nvSpPr>
        <p:spPr>
          <a:xfrm>
            <a:off x="415600" y="1376375"/>
            <a:ext cx="6136800" cy="4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"/>
              <a:buFont typeface="Tahoma"/>
              <a:buNone/>
            </a:pPr>
            <a:r>
              <a:rPr lang="nl-NL" sz="1620"/>
              <a:t>Samenwerking binnen en buiten de organisatie</a:t>
            </a:r>
            <a:endParaRPr sz="162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"/>
              <a:buFont typeface="Tahoma"/>
              <a:buNone/>
            </a:pPr>
            <a:r>
              <a:rPr lang="nl-NL" sz="1620">
                <a:highlight>
                  <a:srgbClr val="FFFF00"/>
                </a:highlight>
              </a:rPr>
              <a:t>[Vul hieronder zelf in en aan naar gelang wat van toepassing is]</a:t>
            </a:r>
            <a:endParaRPr sz="162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"/>
              <a:buFont typeface="Tahoma"/>
              <a:buNone/>
            </a:pPr>
            <a:r>
              <a:t/>
            </a:r>
            <a:endParaRPr sz="162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"/>
              <a:buFont typeface="Tahoma"/>
              <a:buNone/>
            </a:pPr>
            <a:r>
              <a:rPr b="1" lang="nl-NL" sz="1620"/>
              <a:t>Intern:</a:t>
            </a:r>
            <a:endParaRPr b="1" sz="1620"/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20"/>
              <a:buChar char="●"/>
            </a:pPr>
            <a:r>
              <a:rPr b="0" lang="nl-NL" sz="1620"/>
              <a:t>Facilitaire/logistieke dienst</a:t>
            </a:r>
            <a:endParaRPr sz="1620"/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20"/>
              <a:buChar char="●"/>
            </a:pPr>
            <a:r>
              <a:rPr b="0" lang="nl-NL" sz="1620"/>
              <a:t>Afdelingen……..</a:t>
            </a:r>
            <a:endParaRPr b="0" sz="1620">
              <a:highlight>
                <a:srgbClr val="FFFF00"/>
              </a:highlight>
            </a:endParaRPr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20"/>
              <a:buChar char="●"/>
            </a:pPr>
            <a:r>
              <a:rPr b="0" lang="nl-NL" sz="1620"/>
              <a:t>Duurzaamheid</a:t>
            </a:r>
            <a:endParaRPr sz="162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"/>
              <a:buFont typeface="Tahoma"/>
              <a:buNone/>
            </a:pPr>
            <a:r>
              <a:t/>
            </a:r>
            <a:endParaRPr sz="162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"/>
              <a:buFont typeface="Tahoma"/>
              <a:buNone/>
            </a:pPr>
            <a:r>
              <a:rPr b="1" lang="nl-NL" sz="1620"/>
              <a:t>Extern:</a:t>
            </a:r>
            <a:endParaRPr b="1" sz="1620"/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20"/>
              <a:buChar char="●"/>
            </a:pPr>
            <a:r>
              <a:rPr b="0" lang="nl-NL" sz="1620"/>
              <a:t>Inzamelaar</a:t>
            </a:r>
            <a:endParaRPr sz="1620"/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20"/>
              <a:buChar char="●"/>
            </a:pPr>
            <a:r>
              <a:rPr b="0" lang="nl-NL" sz="1620"/>
              <a:t>Transporteur</a:t>
            </a:r>
            <a:endParaRPr sz="1620"/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20"/>
              <a:buChar char="●"/>
            </a:pPr>
            <a:r>
              <a:rPr b="0" lang="nl-NL" sz="1620"/>
              <a:t>Verwerker</a:t>
            </a:r>
            <a:endParaRPr sz="1620"/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20"/>
              <a:buChar char="●"/>
            </a:pPr>
            <a:r>
              <a:rPr b="0" lang="nl-NL" sz="1620"/>
              <a:t>Omgevingsdienst</a:t>
            </a:r>
            <a:endParaRPr sz="162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"/>
              <a:buFont typeface="Tahoma"/>
              <a:buNone/>
            </a:pPr>
            <a:r>
              <a:t/>
            </a:r>
            <a:endParaRPr sz="1620"/>
          </a:p>
        </p:txBody>
      </p:sp>
      <p:pic>
        <p:nvPicPr>
          <p:cNvPr id="127" name="Google Shape;12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08325" y="662900"/>
            <a:ext cx="4293600" cy="3862200"/>
          </a:xfrm>
          <a:prstGeom prst="roundRect">
            <a:avLst>
              <a:gd fmla="val 6025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28" name="Google Shape;128;p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5. Met wie doen we dit?</a:t>
            </a:r>
            <a:endParaRPr/>
          </a:p>
        </p:txBody>
      </p:sp>
      <p:sp>
        <p:nvSpPr>
          <p:cNvPr id="129" name="Google Shape;129;p7"/>
          <p:cNvSpPr txBox="1"/>
          <p:nvPr/>
        </p:nvSpPr>
        <p:spPr>
          <a:xfrm>
            <a:off x="2916300" y="3821750"/>
            <a:ext cx="3000000" cy="21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62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rPr>
              <a:t>Samen werken we aan:</a:t>
            </a:r>
            <a:endParaRPr b="1" sz="1620">
              <a:solidFill>
                <a:srgbClr val="01034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620"/>
              <a:buFont typeface="Space Grotesk"/>
              <a:buChar char="●"/>
            </a:pPr>
            <a:r>
              <a:rPr lang="nl-NL" sz="162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rPr>
              <a:t>betere afvalscheiding;</a:t>
            </a:r>
            <a:endParaRPr sz="1620">
              <a:solidFill>
                <a:srgbClr val="01034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620"/>
              <a:buFont typeface="Space Grotesk"/>
              <a:buChar char="●"/>
            </a:pPr>
            <a:r>
              <a:rPr lang="nl-NL" sz="162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rPr>
              <a:t>minder restafval;</a:t>
            </a:r>
            <a:endParaRPr sz="1620">
              <a:solidFill>
                <a:srgbClr val="01034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620"/>
              <a:buFont typeface="Space Grotesk"/>
              <a:buChar char="●"/>
            </a:pPr>
            <a:r>
              <a:rPr lang="nl-NL" sz="162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rPr>
              <a:t>meer hergebruik van materialen;</a:t>
            </a:r>
            <a:endParaRPr sz="1620">
              <a:solidFill>
                <a:srgbClr val="01034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-33147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341"/>
              </a:buClr>
              <a:buSzPts val="1620"/>
              <a:buFont typeface="Space Grotesk"/>
              <a:buChar char="●"/>
            </a:pPr>
            <a:r>
              <a:rPr lang="nl-NL" sz="1620">
                <a:solidFill>
                  <a:srgbClr val="010341"/>
                </a:solidFill>
                <a:latin typeface="Space Grotesk"/>
                <a:ea typeface="Space Grotesk"/>
                <a:cs typeface="Space Grotesk"/>
                <a:sym typeface="Space Grotesk"/>
              </a:rPr>
              <a:t>Lagere kosten.</a:t>
            </a:r>
            <a:endParaRPr sz="1620">
              <a:solidFill>
                <a:srgbClr val="01034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20">
              <a:solidFill>
                <a:srgbClr val="01034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/>
          <p:nvPr>
            <p:ph idx="4294967295" type="body"/>
          </p:nvPr>
        </p:nvSpPr>
        <p:spPr>
          <a:xfrm>
            <a:off x="415612" y="1540588"/>
            <a:ext cx="10296600" cy="44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/>
              <a:t>Contactpersoon:</a:t>
            </a:r>
            <a:endParaRPr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/>
              <a:t>Functie: </a:t>
            </a:r>
            <a:endParaRPr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/>
              <a:t>Telefoon:							</a:t>
            </a:r>
            <a:endParaRPr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lang="nl-NL"/>
              <a:t>Email:</a:t>
            </a:r>
            <a:endParaRPr/>
          </a:p>
        </p:txBody>
      </p:sp>
      <p:sp>
        <p:nvSpPr>
          <p:cNvPr id="135" name="Google Shape;135;p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6. Vragen en contact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2025-09-27T20:22:07Z</dcterms:created>
  <dc:creator>Han van Schaik</dc:creator>
</cp:coreProperties>
</file>